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9"/>
  </p:notesMasterIdLst>
  <p:handoutMasterIdLst>
    <p:handoutMasterId r:id="rId80"/>
  </p:handoutMasterIdLst>
  <p:sldIdLst>
    <p:sldId id="322" r:id="rId3"/>
    <p:sldId id="256" r:id="rId4"/>
    <p:sldId id="258" r:id="rId5"/>
    <p:sldId id="259" r:id="rId6"/>
    <p:sldId id="257" r:id="rId7"/>
    <p:sldId id="262" r:id="rId8"/>
    <p:sldId id="260" r:id="rId9"/>
    <p:sldId id="307" r:id="rId10"/>
    <p:sldId id="308" r:id="rId11"/>
    <p:sldId id="261" r:id="rId12"/>
    <p:sldId id="279" r:id="rId13"/>
    <p:sldId id="280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8" r:id="rId36"/>
    <p:sldId id="275" r:id="rId37"/>
    <p:sldId id="276" r:id="rId38"/>
    <p:sldId id="277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6" r:id="rId59"/>
    <p:sldId id="310" r:id="rId60"/>
    <p:sldId id="313" r:id="rId61"/>
    <p:sldId id="314" r:id="rId62"/>
    <p:sldId id="315" r:id="rId63"/>
    <p:sldId id="316" r:id="rId64"/>
    <p:sldId id="309" r:id="rId65"/>
    <p:sldId id="311" r:id="rId66"/>
    <p:sldId id="301" r:id="rId67"/>
    <p:sldId id="300" r:id="rId68"/>
    <p:sldId id="302" r:id="rId69"/>
    <p:sldId id="312" r:id="rId70"/>
    <p:sldId id="305" r:id="rId71"/>
    <p:sldId id="303" r:id="rId72"/>
    <p:sldId id="304" r:id="rId73"/>
    <p:sldId id="321" r:id="rId74"/>
    <p:sldId id="317" r:id="rId75"/>
    <p:sldId id="318" r:id="rId76"/>
    <p:sldId id="319" r:id="rId77"/>
    <p:sldId id="320" r:id="rId7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25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B65A-9341-4F16-9417-84DDCE633D46}" type="datetimeFigureOut">
              <a:rPr kumimoji="1" lang="ja-JP" altLang="en-US" smtClean="0"/>
              <a:t>2017/8/8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99FA8-FA19-4022-9A9F-3A30375A95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84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6FBFF-2581-49B2-B2D8-3AF03B7B1C8E}" type="datetimeFigureOut">
              <a:rPr kumimoji="1" lang="ja-JP" altLang="en-US" smtClean="0"/>
              <a:t>2017/8/8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F4F83-94B6-4E4F-9BAC-FF97A15854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70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163AF2F9-8643-433F-9574-5957A0D019E8}" type="slidenum">
              <a:rPr lang="en-US" altLang="ja-JP" sz="1200"/>
              <a:pPr eaLnBrk="1" hangingPunct="1"/>
              <a:t>13</a:t>
            </a:fld>
            <a:endParaRPr lang="en-US" altLang="ja-JP" sz="120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A270715D-1492-4ACF-8AF5-05F92603D908}" type="slidenum">
              <a:rPr lang="en-US" altLang="ja-JP" sz="1200"/>
              <a:pPr eaLnBrk="1" hangingPunct="1"/>
              <a:t>14</a:t>
            </a:fld>
            <a:endParaRPr lang="en-US" altLang="ja-JP" sz="120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DC3038F1-1D99-4AD2-A910-8488C2289594}" type="slidenum">
              <a:rPr lang="en-US" altLang="ja-JP" sz="1200"/>
              <a:pPr eaLnBrk="1" hangingPunct="1"/>
              <a:t>15</a:t>
            </a:fld>
            <a:endParaRPr lang="en-US" altLang="ja-JP" sz="120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29A41C86-C2ED-4EAF-85C1-A4ADEC29C355}" type="slidenum">
              <a:rPr lang="en-US" altLang="ja-JP" sz="1200"/>
              <a:pPr eaLnBrk="1" hangingPunct="1"/>
              <a:t>16</a:t>
            </a:fld>
            <a:endParaRPr lang="en-US" altLang="ja-JP" sz="120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3EF64323-DBF7-406C-9498-F78499989A88}" type="slidenum">
              <a:rPr lang="en-US" altLang="ja-JP" sz="1200"/>
              <a:pPr eaLnBrk="1" hangingPunct="1"/>
              <a:t>17</a:t>
            </a:fld>
            <a:endParaRPr lang="en-US" altLang="ja-JP" sz="120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D92DF39D-D8E0-4A57-9E42-FC6A11C6D6E6}" type="slidenum">
              <a:rPr lang="en-US" altLang="ja-JP" sz="1200"/>
              <a:pPr eaLnBrk="1" hangingPunct="1"/>
              <a:t>18</a:t>
            </a:fld>
            <a:endParaRPr lang="en-US" altLang="ja-JP" sz="120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B310D7E6-BC77-4096-88EA-C8FAE9B60192}" type="slidenum">
              <a:rPr lang="en-US" altLang="ja-JP" sz="1200"/>
              <a:pPr eaLnBrk="1" hangingPunct="1"/>
              <a:t>19</a:t>
            </a:fld>
            <a:endParaRPr lang="en-US" altLang="ja-JP" sz="120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DBBE7-550C-4925-81D0-9A9CDD66A0D7}" type="slidenum">
              <a:rPr lang="en-US" altLang="ja-JP">
                <a:solidFill>
                  <a:prstClr val="black"/>
                </a:solidFill>
              </a:rPr>
              <a:pPr/>
              <a:t>20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A75D2-1D3E-4902-BAAF-9F26587DA94B}" type="slidenum">
              <a:rPr lang="en-US" altLang="ja-JP">
                <a:solidFill>
                  <a:prstClr val="black"/>
                </a:solidFill>
              </a:rPr>
              <a:pPr/>
              <a:t>21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DB61-14B7-48A0-B4B8-12947A49B2DC}" type="datetimeFigureOut">
              <a:rPr kumimoji="1" lang="ja-JP" altLang="en-US" smtClean="0"/>
              <a:t>2017/8/8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987-961D-4453-B07E-28C6B6B98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94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DB61-14B7-48A0-B4B8-12947A49B2DC}" type="datetimeFigureOut">
              <a:rPr kumimoji="1" lang="ja-JP" altLang="en-US" smtClean="0"/>
              <a:t>2017/8/8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987-961D-4453-B07E-28C6B6B98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2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DB61-14B7-48A0-B4B8-12947A49B2DC}" type="datetimeFigureOut">
              <a:rPr kumimoji="1" lang="ja-JP" altLang="en-US" smtClean="0"/>
              <a:t>2017/8/8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987-961D-4453-B07E-28C6B6B98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875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CA741-0EC6-4F3D-933C-F9FA237D9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7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58D42-1763-468B-A596-C425CE481E6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1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5D876-9CE2-431A-9F8F-69AA5458F7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5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8E8DF-1168-4725-BDAF-B852539034E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69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5812C-CAF2-43B8-B934-9240C687BF7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28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76D44-E781-4822-A981-84A6D6B6F09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7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A229A-E55A-4231-9C95-99D6C41AC8D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48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740D1-8DBA-44FF-8B4A-B8E797628F8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5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DB61-14B7-48A0-B4B8-12947A49B2DC}" type="datetimeFigureOut">
              <a:rPr kumimoji="1" lang="ja-JP" altLang="en-US" smtClean="0"/>
              <a:t>2017/8/8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987-961D-4453-B07E-28C6B6B98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883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AE8BA-D8A8-4E17-8274-BCC14C4E82A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16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E4F43-3BDA-4C6C-A933-D75B96FFF43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22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ECD8A-9D9D-41A8-A072-F0C716CF4FC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4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DB61-14B7-48A0-B4B8-12947A49B2DC}" type="datetimeFigureOut">
              <a:rPr kumimoji="1" lang="ja-JP" altLang="en-US" smtClean="0"/>
              <a:t>2017/8/8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987-961D-4453-B07E-28C6B6B98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10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DB61-14B7-48A0-B4B8-12947A49B2DC}" type="datetimeFigureOut">
              <a:rPr kumimoji="1" lang="ja-JP" altLang="en-US" smtClean="0"/>
              <a:t>2017/8/8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987-961D-4453-B07E-28C6B6B98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27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DB61-14B7-48A0-B4B8-12947A49B2DC}" type="datetimeFigureOut">
              <a:rPr kumimoji="1" lang="ja-JP" altLang="en-US" smtClean="0"/>
              <a:t>2017/8/8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987-961D-4453-B07E-28C6B6B98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92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DB61-14B7-48A0-B4B8-12947A49B2DC}" type="datetimeFigureOut">
              <a:rPr kumimoji="1" lang="ja-JP" altLang="en-US" smtClean="0"/>
              <a:t>2017/8/8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987-961D-4453-B07E-28C6B6B98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77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DB61-14B7-48A0-B4B8-12947A49B2DC}" type="datetimeFigureOut">
              <a:rPr kumimoji="1" lang="ja-JP" altLang="en-US" smtClean="0"/>
              <a:t>2017/8/8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987-961D-4453-B07E-28C6B6B98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45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DB61-14B7-48A0-B4B8-12947A49B2DC}" type="datetimeFigureOut">
              <a:rPr kumimoji="1" lang="ja-JP" altLang="en-US" smtClean="0"/>
              <a:t>2017/8/8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987-961D-4453-B07E-28C6B6B98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77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DB61-14B7-48A0-B4B8-12947A49B2DC}" type="datetimeFigureOut">
              <a:rPr kumimoji="1" lang="ja-JP" altLang="en-US" smtClean="0"/>
              <a:t>2017/8/8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987-961D-4453-B07E-28C6B6B98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29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7DB61-14B7-48A0-B4B8-12947A49B2DC}" type="datetimeFigureOut">
              <a:rPr kumimoji="1" lang="ja-JP" altLang="en-US" smtClean="0"/>
              <a:t>2017/8/8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6987-961D-4453-B07E-28C6B6B98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01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E3FE48-13EF-4DB1-AA22-882A09D88C33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9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第１６回ファミリー電波教室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233300" cy="5464853"/>
          </a:xfrm>
        </p:spPr>
      </p:pic>
    </p:spTree>
    <p:extLst>
      <p:ext uri="{BB962C8B-B14F-4D97-AF65-F5344CB8AC3E}">
        <p14:creationId xmlns:p14="http://schemas.microsoft.com/office/powerpoint/2010/main" val="12190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1483"/>
            <a:ext cx="7657304" cy="6515670"/>
          </a:xfrm>
        </p:spPr>
      </p:pic>
    </p:spTree>
    <p:extLst>
      <p:ext uri="{BB962C8B-B14F-4D97-AF65-F5344CB8AC3E}">
        <p14:creationId xmlns:p14="http://schemas.microsoft.com/office/powerpoint/2010/main" val="4034861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半田付けする部品をグループ化しておきます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669098" cy="5116727"/>
          </a:xfrm>
        </p:spPr>
      </p:pic>
    </p:spTree>
    <p:extLst>
      <p:ext uri="{BB962C8B-B14F-4D97-AF65-F5344CB8AC3E}">
        <p14:creationId xmlns:p14="http://schemas.microsoft.com/office/powerpoint/2010/main" val="14995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400" b="1" dirty="0" smtClean="0"/>
              <a:t>半田ごての電源を入れましょう。</a:t>
            </a:r>
            <a:r>
              <a:rPr kumimoji="1" lang="en-US" altLang="ja-JP" sz="2400" b="1" dirty="0" smtClean="0"/>
              <a:t/>
            </a:r>
            <a:br>
              <a:rPr kumimoji="1" lang="en-US" altLang="ja-JP" sz="2400" b="1" dirty="0" smtClean="0"/>
            </a:br>
            <a:r>
              <a:rPr lang="ja-JP" altLang="en-US" sz="2400" b="1" dirty="0" smtClean="0"/>
              <a:t>半田</a:t>
            </a:r>
            <a:r>
              <a:rPr lang="ja-JP" altLang="en-US" sz="2400" b="1" dirty="0"/>
              <a:t>付け</a:t>
            </a:r>
            <a:r>
              <a:rPr lang="ja-JP" altLang="en-US" sz="2400" b="1" dirty="0" smtClean="0"/>
              <a:t>の</a:t>
            </a:r>
            <a:r>
              <a:rPr lang="ja-JP" altLang="en-US" sz="2400" b="1" dirty="0"/>
              <a:t>要領</a:t>
            </a:r>
            <a:r>
              <a:rPr lang="ja-JP" altLang="en-US" sz="2400" b="1" dirty="0" smtClean="0"/>
              <a:t>は説明書に書いてありますが、先ず半田付けする金属を、</a:t>
            </a:r>
            <a:r>
              <a:rPr lang="ja-JP" altLang="en-US" sz="2400" b="1" dirty="0" err="1" smtClean="0"/>
              <a:t>こてで</a:t>
            </a:r>
            <a:r>
              <a:rPr lang="ja-JP" altLang="en-US" sz="2400" b="1" dirty="0" smtClean="0"/>
              <a:t>熱しておき、そこに糸半田の先を持って行って溶かすことです。</a:t>
            </a:r>
            <a:endParaRPr kumimoji="1" lang="ja-JP" altLang="en-US" sz="24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8229600" cy="3941134"/>
          </a:xfrm>
        </p:spPr>
      </p:pic>
    </p:spTree>
    <p:extLst>
      <p:ext uri="{BB962C8B-B14F-4D97-AF65-F5344CB8AC3E}">
        <p14:creationId xmlns:p14="http://schemas.microsoft.com/office/powerpoint/2010/main" val="1561736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accent2"/>
                </a:solidFill>
              </a:rPr>
              <a:t>はんだ</a:t>
            </a:r>
            <a:r>
              <a:rPr lang="ja-JP" altLang="en-US" smtClean="0"/>
              <a:t>ってなんだ？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錫（すず）と鉛（なまり）の合わさった金属。　　だから、なめたり食べたりしない。</a:t>
            </a:r>
          </a:p>
          <a:p>
            <a:pPr eaLnBrk="1" hangingPunct="1"/>
            <a:r>
              <a:rPr lang="ja-JP" altLang="en-US" dirty="0" smtClean="0"/>
              <a:t>３００度</a:t>
            </a:r>
            <a:r>
              <a:rPr lang="en-US" altLang="ja-JP" dirty="0" smtClean="0"/>
              <a:t>C</a:t>
            </a:r>
            <a:r>
              <a:rPr lang="ja-JP" altLang="en-US" dirty="0" smtClean="0"/>
              <a:t>くらいでとけ、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　　　冷えるとかたまる。</a:t>
            </a:r>
          </a:p>
          <a:p>
            <a:pPr eaLnBrk="1" hangingPunct="1"/>
            <a:r>
              <a:rPr lang="ja-JP" altLang="en-US" dirty="0" smtClean="0"/>
              <a:t>電気をよくとおす。</a:t>
            </a:r>
          </a:p>
          <a:p>
            <a:pPr eaLnBrk="1" hangingPunct="1"/>
            <a:r>
              <a:rPr lang="ja-JP" altLang="en-US" dirty="0" smtClean="0"/>
              <a:t>鉄や銅とよく くっつく。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　　　　木や紙・布・アルミとはくっつかない。　</a:t>
            </a:r>
          </a:p>
        </p:txBody>
      </p:sp>
      <p:pic>
        <p:nvPicPr>
          <p:cNvPr id="3076" name="Picture 4" descr="ha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52935"/>
            <a:ext cx="2971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　</a:t>
            </a:r>
          </a:p>
        </p:txBody>
      </p:sp>
      <p:pic>
        <p:nvPicPr>
          <p:cNvPr id="4099" name="Picture 19" descr="kotedai-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25146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/>
              <a:t>　</a:t>
            </a:r>
          </a:p>
        </p:txBody>
      </p:sp>
      <p:pic>
        <p:nvPicPr>
          <p:cNvPr id="4101" name="Picture 22" descr="はんだこ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562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3"/>
          <p:cNvSpPr>
            <a:spLocks noChangeArrowheads="1"/>
          </p:cNvSpPr>
          <p:nvPr/>
        </p:nvSpPr>
        <p:spPr bwMode="auto">
          <a:xfrm>
            <a:off x="1066800" y="1447800"/>
            <a:ext cx="6781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b="1"/>
              <a:t>はんだごて：</a:t>
            </a:r>
            <a:r>
              <a:rPr lang="ja-JP" altLang="en-US"/>
              <a:t>はんだをとかして部品をつけます。</a:t>
            </a:r>
          </a:p>
        </p:txBody>
      </p:sp>
      <p:sp>
        <p:nvSpPr>
          <p:cNvPr id="4103" name="AutoShape 24"/>
          <p:cNvSpPr>
            <a:spLocks noChangeArrowheads="1"/>
          </p:cNvSpPr>
          <p:nvPr/>
        </p:nvSpPr>
        <p:spPr bwMode="auto">
          <a:xfrm>
            <a:off x="990600" y="5334000"/>
            <a:ext cx="4267200" cy="457200"/>
          </a:xfrm>
          <a:prstGeom prst="wedgeRectCallout">
            <a:avLst>
              <a:gd name="adj1" fmla="val 69644"/>
              <a:gd name="adj2" fmla="val 9722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b="1"/>
              <a:t>ニッパー：</a:t>
            </a:r>
            <a:r>
              <a:rPr lang="ja-JP" altLang="en-US"/>
              <a:t>部品の足を切ります。</a:t>
            </a:r>
          </a:p>
        </p:txBody>
      </p:sp>
      <p:sp>
        <p:nvSpPr>
          <p:cNvPr id="4104" name="AutoShape 25"/>
          <p:cNvSpPr>
            <a:spLocks noChangeArrowheads="1"/>
          </p:cNvSpPr>
          <p:nvPr/>
        </p:nvSpPr>
        <p:spPr bwMode="auto">
          <a:xfrm>
            <a:off x="914400" y="3276600"/>
            <a:ext cx="3886200" cy="838200"/>
          </a:xfrm>
          <a:prstGeom prst="wedgeRectCallout">
            <a:avLst>
              <a:gd name="adj1" fmla="val 113481"/>
              <a:gd name="adj2" fmla="val -8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b="1"/>
              <a:t>こて台</a:t>
            </a:r>
            <a:r>
              <a:rPr lang="ja-JP" altLang="en-US"/>
              <a:t>：はんだごてを置く台。</a:t>
            </a:r>
          </a:p>
          <a:p>
            <a:pPr eaLnBrk="1" hangingPunct="1"/>
            <a:r>
              <a:rPr lang="ja-JP" altLang="en-US"/>
              <a:t>　　　　　あつくなります。　　</a:t>
            </a:r>
          </a:p>
        </p:txBody>
      </p:sp>
      <p:sp>
        <p:nvSpPr>
          <p:cNvPr id="4105" name="AutoShape 26"/>
          <p:cNvSpPr>
            <a:spLocks noChangeArrowheads="1"/>
          </p:cNvSpPr>
          <p:nvPr/>
        </p:nvSpPr>
        <p:spPr bwMode="auto">
          <a:xfrm>
            <a:off x="914400" y="4419600"/>
            <a:ext cx="4572000" cy="457200"/>
          </a:xfrm>
          <a:prstGeom prst="wedgeRectCallout">
            <a:avLst>
              <a:gd name="adj1" fmla="val 77815"/>
              <a:gd name="adj2" fmla="val -6736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b="1"/>
              <a:t>スポンジ：</a:t>
            </a:r>
            <a:r>
              <a:rPr lang="ja-JP" altLang="en-US"/>
              <a:t>こて先をきれいにします。</a:t>
            </a:r>
          </a:p>
        </p:txBody>
      </p:sp>
      <p:pic>
        <p:nvPicPr>
          <p:cNvPr id="4106" name="Picture 27" descr="nip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53000"/>
            <a:ext cx="2514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accent2"/>
                </a:solidFill>
              </a:rPr>
              <a:t>はんだづけ</a:t>
            </a:r>
            <a:r>
              <a:rPr lang="ja-JP" altLang="en-US" smtClean="0"/>
              <a:t>の道具</a:t>
            </a:r>
          </a:p>
        </p:txBody>
      </p:sp>
    </p:spTree>
    <p:extLst>
      <p:ext uri="{BB962C8B-B14F-4D97-AF65-F5344CB8AC3E}">
        <p14:creationId xmlns:p14="http://schemas.microsoft.com/office/powerpoint/2010/main" val="4092067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accent2"/>
                </a:solidFill>
              </a:rPr>
              <a:t>はんだづけ</a:t>
            </a:r>
            <a:r>
              <a:rPr lang="ja-JP" altLang="en-US" smtClean="0"/>
              <a:t>とは？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　部品と基板（きばん）にある電気の通路をつないでやること。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endParaRPr lang="en-US" altLang="ja-JP" smtClean="0"/>
          </a:p>
        </p:txBody>
      </p:sp>
      <p:pic>
        <p:nvPicPr>
          <p:cNvPr id="5124" name="Picture 1028" descr="はんだづけ部品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64770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1029"/>
          <p:cNvSpPr>
            <a:spLocks noChangeArrowheads="1"/>
          </p:cNvSpPr>
          <p:nvPr/>
        </p:nvSpPr>
        <p:spPr bwMode="auto">
          <a:xfrm>
            <a:off x="6629400" y="4648200"/>
            <a:ext cx="1219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800"/>
              <a:t>電気の通路</a:t>
            </a:r>
          </a:p>
        </p:txBody>
      </p:sp>
    </p:spTree>
    <p:extLst>
      <p:ext uri="{BB962C8B-B14F-4D97-AF65-F5344CB8AC3E}">
        <p14:creationId xmlns:p14="http://schemas.microsoft.com/office/powerpoint/2010/main" val="202564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accent2"/>
                </a:solidFill>
              </a:rPr>
              <a:t>はんだづけ</a:t>
            </a:r>
            <a:r>
              <a:rPr lang="ja-JP" altLang="en-US" smtClean="0"/>
              <a:t>の方法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　</a:t>
            </a:r>
          </a:p>
        </p:txBody>
      </p:sp>
      <p:pic>
        <p:nvPicPr>
          <p:cNvPr id="5125" name="Picture 5" descr="手順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6611938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手順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6553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手順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705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手順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6294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手順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5532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手順5-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5532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手順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477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手順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5532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0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04813"/>
            <a:ext cx="6048375" cy="914400"/>
          </a:xfrm>
        </p:spPr>
        <p:txBody>
          <a:bodyPr/>
          <a:lstStyle/>
          <a:p>
            <a:pPr eaLnBrk="1" hangingPunct="1"/>
            <a:r>
              <a:rPr lang="ja-JP" altLang="en-US" smtClean="0"/>
              <a:t>できあがりのかたち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　</a:t>
            </a:r>
          </a:p>
        </p:txBody>
      </p:sp>
      <p:pic>
        <p:nvPicPr>
          <p:cNvPr id="7172" name="Picture 4" descr="はんだづけ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9624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はんだづけ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82296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4211638" y="1412875"/>
            <a:ext cx="609600" cy="6096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4038600" y="3886200"/>
            <a:ext cx="762000" cy="533400"/>
            <a:chOff x="2688" y="2400"/>
            <a:chExt cx="480" cy="336"/>
          </a:xfrm>
        </p:grpSpPr>
        <p:sp>
          <p:nvSpPr>
            <p:cNvPr id="7178" name="Line 8"/>
            <p:cNvSpPr>
              <a:spLocks noChangeShapeType="1"/>
            </p:cNvSpPr>
            <p:nvPr/>
          </p:nvSpPr>
          <p:spPr bwMode="auto">
            <a:xfrm flipH="1">
              <a:off x="2688" y="2400"/>
              <a:ext cx="432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79" name="Line 9"/>
            <p:cNvSpPr>
              <a:spLocks noChangeShapeType="1"/>
            </p:cNvSpPr>
            <p:nvPr/>
          </p:nvSpPr>
          <p:spPr bwMode="auto">
            <a:xfrm>
              <a:off x="2736" y="2400"/>
              <a:ext cx="432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4787900" y="1989138"/>
            <a:ext cx="13684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270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8270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8270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8270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8270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/>
              <a:t>○○</a:t>
            </a:r>
            <a:r>
              <a:rPr lang="ja-JP" altLang="en-US" sz="2000"/>
              <a:t>さん</a:t>
            </a:r>
          </a:p>
        </p:txBody>
      </p:sp>
      <p:sp>
        <p:nvSpPr>
          <p:cNvPr id="7177" name="AutoShape 11"/>
          <p:cNvSpPr>
            <a:spLocks noChangeArrowheads="1"/>
          </p:cNvSpPr>
          <p:nvPr/>
        </p:nvSpPr>
        <p:spPr bwMode="auto">
          <a:xfrm>
            <a:off x="6227763" y="1196975"/>
            <a:ext cx="2305050" cy="647700"/>
          </a:xfrm>
          <a:prstGeom prst="wedgeRoundRectCallout">
            <a:avLst>
              <a:gd name="adj1" fmla="val -89120"/>
              <a:gd name="adj2" fmla="val 7892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270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8270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8270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8270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8270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800"/>
              <a:t>地元の有名な山の名前を入れて下さい</a:t>
            </a:r>
          </a:p>
        </p:txBody>
      </p:sp>
    </p:spTree>
    <p:extLst>
      <p:ext uri="{BB962C8B-B14F-4D97-AF65-F5344CB8AC3E}">
        <p14:creationId xmlns:p14="http://schemas.microsoft.com/office/powerpoint/2010/main" val="11802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部品の足を切る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　</a:t>
            </a:r>
          </a:p>
          <a:p>
            <a:pPr eaLnBrk="1" hangingPunct="1"/>
            <a:endParaRPr lang="en-US" altLang="ja-JP" smtClean="0"/>
          </a:p>
        </p:txBody>
      </p:sp>
      <p:pic>
        <p:nvPicPr>
          <p:cNvPr id="8196" name="Picture 4" descr="手順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4958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295400"/>
            <a:ext cx="1663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63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2400" smtClean="0"/>
              <a:t>ちゅうい　　　　　　　　　　　　　</a:t>
            </a:r>
            <a:br>
              <a:rPr lang="ja-JP" altLang="en-US" sz="2400" smtClean="0"/>
            </a:br>
            <a:r>
              <a:rPr lang="ja-JP" altLang="en-US" smtClean="0"/>
              <a:t>注意！　やくそく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１．</a:t>
            </a:r>
            <a:r>
              <a:rPr lang="ja-JP" altLang="en-US" smtClean="0">
                <a:solidFill>
                  <a:srgbClr val="FF0000"/>
                </a:solidFill>
              </a:rPr>
              <a:t>あついところ</a:t>
            </a:r>
            <a:r>
              <a:rPr lang="ja-JP" altLang="en-US" smtClean="0"/>
              <a:t>にはさわらない。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　</a:t>
            </a:r>
            <a:r>
              <a:rPr lang="ja-JP" altLang="en-US" sz="2800" smtClean="0">
                <a:solidFill>
                  <a:schemeClr val="accent2"/>
                </a:solidFill>
              </a:rPr>
              <a:t>はんだごて　こて台　つけたての部品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２．こてを持ったまま、</a:t>
            </a:r>
            <a:r>
              <a:rPr lang="ja-JP" altLang="en-US" smtClean="0">
                <a:solidFill>
                  <a:srgbClr val="FF0000"/>
                </a:solidFill>
              </a:rPr>
              <a:t>他の作業をしない</a:t>
            </a:r>
            <a:r>
              <a:rPr lang="ja-JP" altLang="en-US" smtClean="0"/>
              <a:t>。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　</a:t>
            </a:r>
            <a:r>
              <a:rPr lang="ja-JP" altLang="en-US" sz="2800" smtClean="0">
                <a:solidFill>
                  <a:schemeClr val="accent2"/>
                </a:solidFill>
              </a:rPr>
              <a:t>部品をさがしたり、落し物をひろったり。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３．席をはなれるときは、</a:t>
            </a:r>
            <a:r>
              <a:rPr lang="ja-JP" altLang="en-US" smtClean="0">
                <a:solidFill>
                  <a:srgbClr val="FF0000"/>
                </a:solidFill>
              </a:rPr>
              <a:t>こてをコンセント</a:t>
            </a:r>
          </a:p>
          <a:p>
            <a:pPr eaLnBrk="1" hangingPunct="1">
              <a:buFontTx/>
              <a:buNone/>
            </a:pPr>
            <a:r>
              <a:rPr lang="ja-JP" altLang="en-US" smtClean="0">
                <a:solidFill>
                  <a:srgbClr val="FF0000"/>
                </a:solidFill>
              </a:rPr>
              <a:t>　　からぬく。</a:t>
            </a:r>
          </a:p>
        </p:txBody>
      </p:sp>
    </p:spTree>
    <p:extLst>
      <p:ext uri="{BB962C8B-B14F-4D97-AF65-F5344CB8AC3E}">
        <p14:creationId xmlns:p14="http://schemas.microsoft.com/office/powerpoint/2010/main" val="26652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69" y="954306"/>
            <a:ext cx="6552728" cy="400330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6000" spc="-300" dirty="0" smtClean="0">
                <a:solidFill>
                  <a:srgbClr val="FFC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AM/FM</a:t>
            </a:r>
            <a:r>
              <a:rPr kumimoji="1" lang="ja-JP" altLang="en-US" sz="6000" spc="-300" dirty="0" smtClean="0">
                <a:solidFill>
                  <a:srgbClr val="FFC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ラジオの製作</a:t>
            </a:r>
            <a:endParaRPr kumimoji="1" lang="ja-JP" altLang="en-US" sz="6000" spc="-300" dirty="0">
              <a:solidFill>
                <a:srgbClr val="FFC00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5596" y="4867059"/>
            <a:ext cx="6400800" cy="158417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 smtClean="0"/>
              <a:t>主催：奈良県電波適正利用推進員協議会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共催；橿原市かしはら万葉ホール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協賛：（一社）日本アマチュア無線振興協会</a:t>
            </a:r>
            <a:endParaRPr kumimoji="1" lang="en-US" altLang="ja-JP" sz="2400" b="1" dirty="0" smtClean="0"/>
          </a:p>
          <a:p>
            <a:endParaRPr kumimoji="1" lang="en-US" altLang="ja-JP" sz="2400" b="1" dirty="0" smtClean="0"/>
          </a:p>
          <a:p>
            <a:endParaRPr kumimoji="1" lang="ja-JP" altLang="en-US" sz="20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1680" y="6926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92D050"/>
                </a:solidFill>
              </a:rPr>
              <a:t>第１６回ファミリー</a:t>
            </a:r>
            <a:r>
              <a:rPr lang="ja-JP" altLang="en-US" sz="2800" b="1" dirty="0">
                <a:solidFill>
                  <a:srgbClr val="92D050"/>
                </a:solidFill>
              </a:rPr>
              <a:t>電波教室</a:t>
            </a:r>
            <a:endParaRPr kumimoji="1" lang="ja-JP" altLang="en-US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ja-JP" altLang="en-US" sz="2800"/>
              <a:t>ていこう　　　　　　</a:t>
            </a:r>
            <a:r>
              <a:rPr lang="ja-JP" altLang="en-US" sz="2000"/>
              <a:t>　　　　　　　　　　　　　　　　　　　　　</a:t>
            </a:r>
            <a:r>
              <a:rPr lang="ja-JP" altLang="en-US"/>
              <a:t/>
            </a:r>
            <a:br>
              <a:rPr lang="ja-JP" altLang="en-US"/>
            </a:br>
            <a:r>
              <a:rPr lang="ja-JP" altLang="en-US"/>
              <a:t>抵抗のカラーコードの意味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ja-JP" altLang="en-US"/>
              <a:t>　</a:t>
            </a:r>
          </a:p>
          <a:p>
            <a:pPr>
              <a:buFontTx/>
              <a:buNone/>
            </a:pPr>
            <a:endParaRPr lang="en-US" altLang="ja-JP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219200" y="2362200"/>
            <a:ext cx="6096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19200" y="3048000"/>
            <a:ext cx="609600" cy="609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219200" y="3733800"/>
            <a:ext cx="6096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19200" y="4419600"/>
            <a:ext cx="609600" cy="6096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876800" y="1676400"/>
            <a:ext cx="609600" cy="609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876800" y="2362200"/>
            <a:ext cx="609600" cy="6096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876800" y="3048000"/>
            <a:ext cx="6096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876800" y="3733800"/>
            <a:ext cx="6096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4876800" y="4419600"/>
            <a:ext cx="6096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219200" y="5562600"/>
            <a:ext cx="609600" cy="609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smtClean="0">
                <a:solidFill>
                  <a:srgbClr val="000000"/>
                </a:solidFill>
              </a:rPr>
              <a:t>金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876800" y="5562600"/>
            <a:ext cx="609600" cy="6096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smtClean="0">
                <a:solidFill>
                  <a:srgbClr val="000000"/>
                </a:solidFill>
              </a:rPr>
              <a:t>銀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219200" y="1676400"/>
            <a:ext cx="609600" cy="6096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905000" y="1676400"/>
            <a:ext cx="243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smtClean="0">
                <a:solidFill>
                  <a:srgbClr val="000000"/>
                </a:solidFill>
              </a:rPr>
              <a:t>茶 </a:t>
            </a:r>
            <a:r>
              <a:rPr lang="ja-JP" altLang="en-US" sz="2800" smtClean="0">
                <a:solidFill>
                  <a:srgbClr val="000000"/>
                </a:solidFill>
              </a:rPr>
              <a:t>ちゃ</a:t>
            </a:r>
            <a:r>
              <a:rPr lang="ja-JP" altLang="en-US" sz="3200" smtClean="0">
                <a:solidFill>
                  <a:srgbClr val="000000"/>
                </a:solidFill>
              </a:rPr>
              <a:t>        １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905000" y="23622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smtClean="0">
                <a:solidFill>
                  <a:srgbClr val="000000"/>
                </a:solidFill>
              </a:rPr>
              <a:t>赤 </a:t>
            </a:r>
            <a:r>
              <a:rPr lang="ja-JP" altLang="en-US" sz="2800" smtClean="0">
                <a:solidFill>
                  <a:srgbClr val="000000"/>
                </a:solidFill>
              </a:rPr>
              <a:t>あか</a:t>
            </a:r>
            <a:r>
              <a:rPr lang="ja-JP" altLang="en-US" sz="3200" smtClean="0">
                <a:solidFill>
                  <a:srgbClr val="000000"/>
                </a:solidFill>
              </a:rPr>
              <a:t>       ２　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905000" y="3048000"/>
            <a:ext cx="266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smtClean="0">
                <a:solidFill>
                  <a:srgbClr val="000000"/>
                </a:solidFill>
              </a:rPr>
              <a:t>橙 </a:t>
            </a:r>
            <a:r>
              <a:rPr lang="ja-JP" altLang="en-US" sz="2800" smtClean="0">
                <a:solidFill>
                  <a:srgbClr val="000000"/>
                </a:solidFill>
              </a:rPr>
              <a:t>だいだい </a:t>
            </a:r>
            <a:r>
              <a:rPr lang="ja-JP" altLang="en-US" sz="3200" smtClean="0">
                <a:solidFill>
                  <a:srgbClr val="000000"/>
                </a:solidFill>
              </a:rPr>
              <a:t>３</a:t>
            </a: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905000" y="37338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smtClean="0">
                <a:solidFill>
                  <a:srgbClr val="000000"/>
                </a:solidFill>
              </a:rPr>
              <a:t>黄 </a:t>
            </a:r>
            <a:r>
              <a:rPr lang="ja-JP" altLang="en-US" sz="2800" smtClean="0">
                <a:solidFill>
                  <a:srgbClr val="000000"/>
                </a:solidFill>
              </a:rPr>
              <a:t>き </a:t>
            </a:r>
            <a:r>
              <a:rPr lang="ja-JP" altLang="en-US" sz="3200" smtClean="0">
                <a:solidFill>
                  <a:srgbClr val="000000"/>
                </a:solidFill>
              </a:rPr>
              <a:t>          ４ 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905000" y="4419600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smtClean="0">
                <a:solidFill>
                  <a:srgbClr val="000000"/>
                </a:solidFill>
              </a:rPr>
              <a:t>緑 </a:t>
            </a:r>
            <a:r>
              <a:rPr lang="ja-JP" altLang="en-US" sz="2800" smtClean="0">
                <a:solidFill>
                  <a:srgbClr val="000000"/>
                </a:solidFill>
              </a:rPr>
              <a:t>みどり</a:t>
            </a:r>
            <a:r>
              <a:rPr lang="ja-JP" altLang="en-US" sz="3200" smtClean="0">
                <a:solidFill>
                  <a:srgbClr val="000000"/>
                </a:solidFill>
              </a:rPr>
              <a:t>     ５　</a:t>
            </a: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5562600" y="1676400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smtClean="0">
                <a:solidFill>
                  <a:srgbClr val="000000"/>
                </a:solidFill>
              </a:rPr>
              <a:t>青 </a:t>
            </a:r>
            <a:r>
              <a:rPr lang="ja-JP" altLang="en-US" sz="2800" smtClean="0">
                <a:solidFill>
                  <a:srgbClr val="000000"/>
                </a:solidFill>
              </a:rPr>
              <a:t>あお</a:t>
            </a:r>
            <a:r>
              <a:rPr lang="ja-JP" altLang="en-US" sz="3200" smtClean="0">
                <a:solidFill>
                  <a:srgbClr val="000000"/>
                </a:solidFill>
              </a:rPr>
              <a:t>       ６</a:t>
            </a: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5562600" y="2362200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smtClean="0">
                <a:solidFill>
                  <a:srgbClr val="000000"/>
                </a:solidFill>
              </a:rPr>
              <a:t>紫 </a:t>
            </a:r>
            <a:r>
              <a:rPr lang="ja-JP" altLang="en-US" sz="2800" smtClean="0">
                <a:solidFill>
                  <a:srgbClr val="000000"/>
                </a:solidFill>
              </a:rPr>
              <a:t>むらさき</a:t>
            </a:r>
            <a:r>
              <a:rPr lang="ja-JP" altLang="en-US" sz="3200" smtClean="0">
                <a:solidFill>
                  <a:srgbClr val="000000"/>
                </a:solidFill>
              </a:rPr>
              <a:t>  ７　</a:t>
            </a: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5562600" y="3048000"/>
            <a:ext cx="243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smtClean="0">
                <a:solidFill>
                  <a:srgbClr val="000000"/>
                </a:solidFill>
              </a:rPr>
              <a:t>灰 </a:t>
            </a:r>
            <a:r>
              <a:rPr lang="ja-JP" altLang="en-US" sz="2800" smtClean="0">
                <a:solidFill>
                  <a:srgbClr val="000000"/>
                </a:solidFill>
              </a:rPr>
              <a:t>はい</a:t>
            </a:r>
            <a:r>
              <a:rPr lang="ja-JP" altLang="en-US" sz="3200" smtClean="0">
                <a:solidFill>
                  <a:srgbClr val="000000"/>
                </a:solidFill>
              </a:rPr>
              <a:t>       ８　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5562600" y="3733800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smtClean="0">
                <a:solidFill>
                  <a:srgbClr val="000000"/>
                </a:solidFill>
              </a:rPr>
              <a:t>白 </a:t>
            </a:r>
            <a:r>
              <a:rPr lang="ja-JP" altLang="en-US" sz="2800" smtClean="0">
                <a:solidFill>
                  <a:srgbClr val="000000"/>
                </a:solidFill>
              </a:rPr>
              <a:t>しろ</a:t>
            </a:r>
            <a:r>
              <a:rPr lang="ja-JP" altLang="en-US" sz="3200" smtClean="0">
                <a:solidFill>
                  <a:srgbClr val="000000"/>
                </a:solidFill>
              </a:rPr>
              <a:t>        ９ </a:t>
            </a: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5562600" y="4419600"/>
            <a:ext cx="259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smtClean="0">
                <a:solidFill>
                  <a:srgbClr val="000000"/>
                </a:solidFill>
              </a:rPr>
              <a:t>黒 </a:t>
            </a:r>
            <a:r>
              <a:rPr lang="ja-JP" altLang="en-US" sz="2800" smtClean="0">
                <a:solidFill>
                  <a:srgbClr val="000000"/>
                </a:solidFill>
              </a:rPr>
              <a:t>くろ</a:t>
            </a:r>
            <a:r>
              <a:rPr lang="ja-JP" altLang="en-US" sz="3200" smtClean="0">
                <a:solidFill>
                  <a:srgbClr val="000000"/>
                </a:solidFill>
              </a:rPr>
              <a:t>         ０　</a:t>
            </a: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1143000" y="53340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1828800" y="5562600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smtClean="0">
                <a:solidFill>
                  <a:srgbClr val="000000"/>
                </a:solidFill>
              </a:rPr>
              <a:t>誤差</a:t>
            </a:r>
            <a:r>
              <a:rPr lang="en-US" altLang="ja-JP" sz="2800" smtClean="0">
                <a:solidFill>
                  <a:srgbClr val="000000"/>
                </a:solidFill>
              </a:rPr>
              <a:t>(</a:t>
            </a:r>
            <a:r>
              <a:rPr lang="ja-JP" altLang="en-US" sz="2800" smtClean="0">
                <a:solidFill>
                  <a:srgbClr val="000000"/>
                </a:solidFill>
              </a:rPr>
              <a:t>ごさ</a:t>
            </a:r>
            <a:r>
              <a:rPr lang="en-US" altLang="ja-JP" sz="2800" smtClean="0">
                <a:solidFill>
                  <a:srgbClr val="000000"/>
                </a:solidFill>
              </a:rPr>
              <a:t>)</a:t>
            </a:r>
            <a:r>
              <a:rPr lang="ja-JP" altLang="en-US" sz="2800" smtClean="0">
                <a:solidFill>
                  <a:srgbClr val="000000"/>
                </a:solidFill>
              </a:rPr>
              <a:t>　５％</a:t>
            </a:r>
            <a:r>
              <a:rPr lang="ja-JP" altLang="en-US" sz="3200" smtClean="0">
                <a:solidFill>
                  <a:srgbClr val="000000"/>
                </a:solidFill>
              </a:rPr>
              <a:t>　</a:t>
            </a: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5486400" y="5562600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smtClean="0">
                <a:solidFill>
                  <a:srgbClr val="000000"/>
                </a:solidFill>
              </a:rPr>
              <a:t>誤差</a:t>
            </a:r>
            <a:r>
              <a:rPr lang="en-US" altLang="ja-JP" sz="2800" smtClean="0">
                <a:solidFill>
                  <a:srgbClr val="000000"/>
                </a:solidFill>
              </a:rPr>
              <a:t>(</a:t>
            </a:r>
            <a:r>
              <a:rPr lang="ja-JP" altLang="en-US" sz="2800" smtClean="0">
                <a:solidFill>
                  <a:srgbClr val="000000"/>
                </a:solidFill>
              </a:rPr>
              <a:t>ごさ</a:t>
            </a:r>
            <a:r>
              <a:rPr lang="en-US" altLang="ja-JP" sz="2800" smtClean="0">
                <a:solidFill>
                  <a:srgbClr val="000000"/>
                </a:solidFill>
              </a:rPr>
              <a:t>)</a:t>
            </a:r>
            <a:r>
              <a:rPr lang="ja-JP" altLang="en-US" sz="2800" smtClean="0">
                <a:solidFill>
                  <a:srgbClr val="000000"/>
                </a:solidFill>
              </a:rPr>
              <a:t>　１０％</a:t>
            </a:r>
            <a:r>
              <a:rPr lang="ja-JP" altLang="en-US" sz="3200" smtClean="0">
                <a:solidFill>
                  <a:srgbClr val="000000"/>
                </a:solidFill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1507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/>
              <a:t>ていこう　　　　　　　　　</a:t>
            </a:r>
            <a:r>
              <a:rPr lang="ja-JP" altLang="en-US" sz="2000"/>
              <a:t>　　　　　　　　　　　　　　　　　　　　　</a:t>
            </a:r>
            <a:r>
              <a:rPr lang="ja-JP" altLang="en-US"/>
              <a:t/>
            </a:r>
            <a:br>
              <a:rPr lang="ja-JP" altLang="en-US"/>
            </a:br>
            <a:r>
              <a:rPr lang="ja-JP" altLang="en-US"/>
              <a:t>抵抗のカラーコードの仕組み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ja-JP" altLang="en-US"/>
              <a:t>　</a:t>
            </a:r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2362200" y="3124200"/>
            <a:ext cx="4267200" cy="609600"/>
            <a:chOff x="1536" y="1440"/>
            <a:chExt cx="2688" cy="384"/>
          </a:xfrm>
        </p:grpSpPr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2112" y="1440"/>
              <a:ext cx="1536" cy="38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2160" y="1440"/>
              <a:ext cx="144" cy="384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400" y="1440"/>
              <a:ext cx="14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640" y="1440"/>
              <a:ext cx="14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2880" y="1440"/>
              <a:ext cx="14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1536" y="163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3648" y="163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3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1143000" y="4724400"/>
            <a:ext cx="7315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609600" indent="-609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1066800" indent="-609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524000" indent="-609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981200" indent="-609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438400" indent="-609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AutoNum type="arabicDbPlain" startAt="10"/>
            </a:pPr>
            <a:r>
              <a:rPr lang="ja-JP" altLang="en-US" sz="3200" smtClean="0">
                <a:solidFill>
                  <a:srgbClr val="000000"/>
                </a:solidFill>
              </a:rPr>
              <a:t>　００→１０００</a:t>
            </a:r>
            <a:r>
              <a:rPr lang="en-US" altLang="ja-JP" sz="3200" smtClean="0">
                <a:solidFill>
                  <a:srgbClr val="000000"/>
                </a:solidFill>
              </a:rPr>
              <a:t>Ω</a:t>
            </a:r>
            <a:r>
              <a:rPr lang="ja-JP" altLang="en-US" sz="3200" smtClean="0">
                <a:solidFill>
                  <a:srgbClr val="000000"/>
                </a:solidFill>
              </a:rPr>
              <a:t>（オーム）　５％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smtClean="0">
                <a:solidFill>
                  <a:srgbClr val="000000"/>
                </a:solidFill>
              </a:rPr>
              <a:t>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smtClean="0">
                <a:solidFill>
                  <a:srgbClr val="000000"/>
                </a:solidFill>
              </a:rPr>
              <a:t>１ｋ</a:t>
            </a:r>
            <a:r>
              <a:rPr lang="en-US" altLang="ja-JP" sz="3200" smtClean="0">
                <a:solidFill>
                  <a:srgbClr val="000000"/>
                </a:solidFill>
              </a:rPr>
              <a:t>Ω</a:t>
            </a:r>
            <a:r>
              <a:rPr lang="ja-JP" altLang="en-US" sz="3200" smtClean="0">
                <a:solidFill>
                  <a:srgbClr val="000000"/>
                </a:solidFill>
              </a:rPr>
              <a:t>（キロオーム）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066800" y="2209800"/>
            <a:ext cx="1600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smtClean="0">
                <a:solidFill>
                  <a:srgbClr val="000000"/>
                </a:solidFill>
              </a:rPr>
              <a:t>第１数字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2895600" y="2209800"/>
            <a:ext cx="1600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smtClean="0">
                <a:solidFill>
                  <a:srgbClr val="000000"/>
                </a:solidFill>
              </a:rPr>
              <a:t>第２数字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4648200" y="2209800"/>
            <a:ext cx="1600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smtClean="0">
                <a:solidFill>
                  <a:srgbClr val="000000"/>
                </a:solidFill>
              </a:rPr>
              <a:t>０の数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6477000" y="2209800"/>
            <a:ext cx="1295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smtClean="0">
                <a:solidFill>
                  <a:srgbClr val="000000"/>
                </a:solidFill>
              </a:rPr>
              <a:t>ごさ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3276600" y="3886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altLang="ja-JP" sz="3200" smtClean="0">
                <a:solidFill>
                  <a:srgbClr val="000000"/>
                </a:solidFill>
              </a:rPr>
              <a:t>0  2  5% </a:t>
            </a: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1828800" y="2667000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3733800" y="26670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H="1">
            <a:off x="4191000" y="26670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H="1">
            <a:off x="4648200" y="2667000"/>
            <a:ext cx="2438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 flipH="1">
            <a:off x="2057400" y="43434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>
            <a:off x="2362200" y="4343400"/>
            <a:ext cx="1447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H="1">
            <a:off x="3048000" y="43434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4876800" y="4343400"/>
            <a:ext cx="2209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部品は順番に取り付けて行きましょう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 smtClean="0"/>
              <a:t>①　抵抗器のホーミング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600199"/>
            <a:ext cx="7446678" cy="4968331"/>
          </a:xfrm>
        </p:spPr>
      </p:pic>
    </p:spTree>
    <p:extLst>
      <p:ext uri="{BB962C8B-B14F-4D97-AF65-F5344CB8AC3E}">
        <p14:creationId xmlns:p14="http://schemas.microsoft.com/office/powerpoint/2010/main" val="84754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①　抵抗器</a:t>
            </a:r>
            <a:r>
              <a:rPr kumimoji="1" lang="en-US" altLang="ja-JP" sz="3200" dirty="0" smtClean="0"/>
              <a:t>10KΩ</a:t>
            </a:r>
            <a:r>
              <a:rPr kumimoji="1" lang="ja-JP" altLang="en-US" sz="3200" dirty="0" smtClean="0"/>
              <a:t>　の挿入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272808" cy="5454606"/>
          </a:xfrm>
        </p:spPr>
      </p:pic>
      <p:cxnSp>
        <p:nvCxnSpPr>
          <p:cNvPr id="6" name="直線矢印コネクタ 5"/>
          <p:cNvCxnSpPr/>
          <p:nvPr/>
        </p:nvCxnSpPr>
        <p:spPr>
          <a:xfrm>
            <a:off x="5292080" y="836712"/>
            <a:ext cx="1728192" cy="3240360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646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穴から出てきたリード線を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基板に</a:t>
            </a:r>
            <a:r>
              <a:rPr kumimoji="1" lang="ja-JP" altLang="en-US" sz="3200" dirty="0" err="1" smtClean="0"/>
              <a:t>そ</a:t>
            </a:r>
            <a:r>
              <a:rPr kumimoji="1" lang="ja-JP" altLang="en-US" sz="3200" dirty="0" smtClean="0"/>
              <a:t>わせて折り曲げます。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772816"/>
            <a:ext cx="6783644" cy="4525963"/>
          </a:xfrm>
        </p:spPr>
      </p:pic>
      <p:cxnSp>
        <p:nvCxnSpPr>
          <p:cNvPr id="5" name="直線矢印コネクタ 4"/>
          <p:cNvCxnSpPr/>
          <p:nvPr/>
        </p:nvCxnSpPr>
        <p:spPr>
          <a:xfrm>
            <a:off x="3491880" y="1268760"/>
            <a:ext cx="1080120" cy="2376264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841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b="1" dirty="0" smtClean="0"/>
              <a:t>リード線と基板を半田ごてを当てて加熱しておき</a:t>
            </a:r>
            <a:r>
              <a:rPr kumimoji="1" lang="en-US" altLang="ja-JP" sz="2800" b="1" dirty="0" smtClean="0"/>
              <a:t/>
            </a:r>
            <a:br>
              <a:rPr kumimoji="1" lang="en-US" altLang="ja-JP" sz="2800" b="1" dirty="0" smtClean="0"/>
            </a:br>
            <a:r>
              <a:rPr lang="ja-JP" altLang="en-US" sz="2800" b="1" dirty="0"/>
              <a:t>そこ</a:t>
            </a:r>
            <a:r>
              <a:rPr lang="ja-JP" altLang="en-US" sz="2800" b="1" dirty="0" smtClean="0"/>
              <a:t>に糸半田の先を付けて溶かします。</a:t>
            </a:r>
            <a:endParaRPr kumimoji="1" lang="ja-JP" altLang="en-US" sz="28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2687655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b="1" dirty="0" smtClean="0"/>
              <a:t>リード線のもう一方も同じように</a:t>
            </a:r>
            <a:r>
              <a:rPr kumimoji="1" lang="en-US" altLang="ja-JP" sz="2800" b="1" dirty="0" smtClean="0"/>
              <a:t/>
            </a:r>
            <a:br>
              <a:rPr kumimoji="1" lang="en-US" altLang="ja-JP" sz="2800" b="1" dirty="0" smtClean="0"/>
            </a:br>
            <a:r>
              <a:rPr lang="ja-JP" altLang="en-US" sz="2800" b="1" dirty="0"/>
              <a:t>半田付け</a:t>
            </a:r>
            <a:r>
              <a:rPr lang="ja-JP" altLang="en-US" sz="2800" b="1" dirty="0" smtClean="0"/>
              <a:t>します</a:t>
            </a:r>
            <a:r>
              <a:rPr lang="ja-JP" altLang="en-US" sz="2800" b="1" dirty="0"/>
              <a:t>。</a:t>
            </a:r>
            <a:endParaRPr kumimoji="1" lang="ja-JP" altLang="en-US" sz="28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3183264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b="1" dirty="0" smtClean="0"/>
              <a:t>リード線の余分な部分をニッパーで切り落とします。</a:t>
            </a:r>
            <a:endParaRPr kumimoji="1" lang="ja-JP" altLang="en-US" sz="28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2204136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セラミックコンデンサーのフォーミング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/>
              <a:t>取付穴</a:t>
            </a:r>
            <a:r>
              <a:rPr lang="ja-JP" altLang="en-US" sz="3200" dirty="0" smtClean="0"/>
              <a:t>と</a:t>
            </a:r>
            <a:r>
              <a:rPr lang="ja-JP" altLang="en-US" sz="3200" dirty="0"/>
              <a:t>合うよう</a:t>
            </a:r>
            <a:r>
              <a:rPr lang="ja-JP" altLang="en-US" sz="3200" dirty="0" smtClean="0"/>
              <a:t>に整形します。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4205727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b="1" dirty="0" smtClean="0"/>
              <a:t>②　</a:t>
            </a:r>
            <a:r>
              <a:rPr kumimoji="1" lang="en-US" altLang="ja-JP" sz="2800" b="1" dirty="0" smtClean="0"/>
              <a:t>202 </a:t>
            </a:r>
            <a:r>
              <a:rPr kumimoji="1" lang="ja-JP" altLang="en-US" sz="2800" b="1" dirty="0" smtClean="0"/>
              <a:t>の表示のあるセラミックコンデンサーを</a:t>
            </a:r>
            <a:r>
              <a:rPr kumimoji="1" lang="en-US" altLang="ja-JP" sz="2800" b="1" dirty="0" smtClean="0"/>
              <a:t/>
            </a:r>
            <a:br>
              <a:rPr kumimoji="1" lang="en-US" altLang="ja-JP" sz="2800" b="1" dirty="0" smtClean="0"/>
            </a:br>
            <a:r>
              <a:rPr lang="ja-JP" altLang="en-US" sz="2800" b="1" dirty="0"/>
              <a:t>基板</a:t>
            </a:r>
            <a:r>
              <a:rPr lang="ja-JP" altLang="en-US" sz="2800" b="1" dirty="0" smtClean="0"/>
              <a:t>に取り付けます</a:t>
            </a:r>
            <a:r>
              <a:rPr lang="ja-JP" altLang="en-US" sz="2800" b="1" dirty="0"/>
              <a:t>。</a:t>
            </a:r>
            <a:endParaRPr kumimoji="1" lang="ja-JP" altLang="en-US" sz="28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  <p:cxnSp>
        <p:nvCxnSpPr>
          <p:cNvPr id="5" name="直線矢印コネクタ 4"/>
          <p:cNvCxnSpPr/>
          <p:nvPr/>
        </p:nvCxnSpPr>
        <p:spPr>
          <a:xfrm flipH="1">
            <a:off x="3779912" y="1196752"/>
            <a:ext cx="1512168" cy="2952328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879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ラジオキット　部品はこの中に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984776" cy="5238582"/>
          </a:xfrm>
        </p:spPr>
      </p:pic>
    </p:spTree>
    <p:extLst>
      <p:ext uri="{BB962C8B-B14F-4D97-AF65-F5344CB8AC3E}">
        <p14:creationId xmlns:p14="http://schemas.microsoft.com/office/powerpoint/2010/main" val="2063377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裏返してリード線を折り曲げます。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802320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外側のリード線を半田付けします。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2146443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内側も半田付けします。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3194570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余分</a:t>
            </a:r>
            <a:r>
              <a:rPr lang="ja-JP" altLang="en-US" sz="3200" dirty="0" smtClean="0"/>
              <a:t>な</a:t>
            </a:r>
            <a:r>
              <a:rPr lang="ja-JP" altLang="en-US" sz="3200" dirty="0"/>
              <a:t>リード線</a:t>
            </a:r>
            <a:r>
              <a:rPr lang="ja-JP" altLang="en-US" sz="3200" dirty="0" smtClean="0"/>
              <a:t>を切り落とします。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36331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b="1" dirty="0" smtClean="0"/>
              <a:t>③　</a:t>
            </a:r>
            <a:r>
              <a:rPr kumimoji="1" lang="en-US" altLang="ja-JP" sz="2800" b="1" dirty="0" smtClean="0"/>
              <a:t>103 </a:t>
            </a:r>
            <a:r>
              <a:rPr kumimoji="1" lang="ja-JP" altLang="en-US" sz="2800" b="1" dirty="0" smtClean="0"/>
              <a:t>の表示のあるセラミックコンデンサーを</a:t>
            </a:r>
            <a:r>
              <a:rPr kumimoji="1" lang="en-US" altLang="ja-JP" sz="2800" b="1" dirty="0" smtClean="0"/>
              <a:t/>
            </a:r>
            <a:br>
              <a:rPr kumimoji="1" lang="en-US" altLang="ja-JP" sz="2800" b="1" dirty="0" smtClean="0"/>
            </a:br>
            <a:r>
              <a:rPr lang="ja-JP" altLang="en-US" sz="2800" b="1" dirty="0"/>
              <a:t>所定の場所</a:t>
            </a:r>
            <a:r>
              <a:rPr lang="ja-JP" altLang="en-US" sz="2800" b="1" dirty="0" smtClean="0"/>
              <a:t>に挿入し</a:t>
            </a:r>
            <a:endParaRPr kumimoji="1" lang="ja-JP" altLang="en-US" sz="28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783644" cy="4525963"/>
          </a:xfrm>
        </p:spPr>
      </p:pic>
      <p:cxnSp>
        <p:nvCxnSpPr>
          <p:cNvPr id="5" name="直線矢印コネクタ 4"/>
          <p:cNvCxnSpPr/>
          <p:nvPr/>
        </p:nvCxnSpPr>
        <p:spPr>
          <a:xfrm>
            <a:off x="3724672" y="1268760"/>
            <a:ext cx="703312" cy="2448272"/>
          </a:xfrm>
          <a:prstGeom prst="straightConnector1">
            <a:avLst/>
          </a:prstGeom>
          <a:ln w="63500">
            <a:solidFill>
              <a:srgbClr val="92D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431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リード線を折り曲げ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1516516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半田付けします。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3884164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余分なリード線を切り落とします。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3631306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④</a:t>
            </a:r>
            <a:r>
              <a:rPr kumimoji="1" lang="en-US" altLang="ja-JP" sz="3200" dirty="0" smtClean="0"/>
              <a:t>104 </a:t>
            </a:r>
            <a:r>
              <a:rPr kumimoji="1" lang="ja-JP" altLang="en-US" sz="3200" dirty="0" smtClean="0"/>
              <a:t>の表示のあるセラミックコンデンサーを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/>
              <a:t>外側</a:t>
            </a:r>
            <a:r>
              <a:rPr lang="ja-JP" altLang="en-US" sz="3200" dirty="0" smtClean="0"/>
              <a:t>から順番に取付け半田付けします。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7" y="1600199"/>
            <a:ext cx="7266743" cy="4848281"/>
          </a:xfrm>
        </p:spPr>
      </p:pic>
      <p:cxnSp>
        <p:nvCxnSpPr>
          <p:cNvPr id="5" name="直線矢印コネクタ 4"/>
          <p:cNvCxnSpPr/>
          <p:nvPr/>
        </p:nvCxnSpPr>
        <p:spPr>
          <a:xfrm>
            <a:off x="2483768" y="1412776"/>
            <a:ext cx="1872208" cy="2376264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075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リード線折り曲げ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2230566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説明書や部品が入っています。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416824" cy="5562618"/>
          </a:xfrm>
        </p:spPr>
      </p:pic>
    </p:spTree>
    <p:extLst>
      <p:ext uri="{BB962C8B-B14F-4D97-AF65-F5344CB8AC3E}">
        <p14:creationId xmlns:p14="http://schemas.microsoft.com/office/powerpoint/2010/main" val="2033263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半田付け・リード切断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2722054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④　</a:t>
            </a:r>
            <a:r>
              <a:rPr kumimoji="1" lang="en-US" altLang="ja-JP" sz="3200" dirty="0" smtClean="0"/>
              <a:t>104 </a:t>
            </a:r>
            <a:r>
              <a:rPr kumimoji="1" lang="ja-JP" altLang="en-US" sz="3200" dirty="0" smtClean="0"/>
              <a:t>　二番目の取付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  <p:cxnSp>
        <p:nvCxnSpPr>
          <p:cNvPr id="5" name="直線矢印コネクタ 4"/>
          <p:cNvCxnSpPr/>
          <p:nvPr/>
        </p:nvCxnSpPr>
        <p:spPr>
          <a:xfrm>
            <a:off x="4067944" y="1124744"/>
            <a:ext cx="792088" cy="2664296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38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104  </a:t>
            </a:r>
            <a:r>
              <a:rPr kumimoji="1" lang="ja-JP" altLang="en-US" sz="3200" dirty="0" smtClean="0"/>
              <a:t>二番目のリード線折り曲げ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2119135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半田付け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22016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④　</a:t>
            </a:r>
            <a:r>
              <a:rPr kumimoji="1" lang="en-US" altLang="ja-JP" sz="3200" dirty="0" smtClean="0"/>
              <a:t>104  </a:t>
            </a:r>
            <a:r>
              <a:rPr kumimoji="1" lang="ja-JP" altLang="en-US" sz="3200" dirty="0" smtClean="0"/>
              <a:t>三番目の取付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  <p:cxnSp>
        <p:nvCxnSpPr>
          <p:cNvPr id="5" name="直線矢印コネクタ 4"/>
          <p:cNvCxnSpPr/>
          <p:nvPr/>
        </p:nvCxnSpPr>
        <p:spPr>
          <a:xfrm flipH="1">
            <a:off x="4860032" y="1124744"/>
            <a:ext cx="1008112" cy="2592288"/>
          </a:xfrm>
          <a:prstGeom prst="straightConnector1">
            <a:avLst/>
          </a:prstGeom>
          <a:ln w="63500">
            <a:solidFill>
              <a:srgbClr val="92D050">
                <a:alpha val="76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210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三番目のリード折り曲げ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2481643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半田付け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1689558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半田付け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2980654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リード切断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2545469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リード線切断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4282608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部品と工具を確認しましょう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0" y="1220605"/>
            <a:ext cx="7950896" cy="5304739"/>
          </a:xfrm>
        </p:spPr>
      </p:pic>
    </p:spTree>
    <p:extLst>
      <p:ext uri="{BB962C8B-B14F-4D97-AF65-F5344CB8AC3E}">
        <p14:creationId xmlns:p14="http://schemas.microsoft.com/office/powerpoint/2010/main" val="573360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④　</a:t>
            </a:r>
            <a:r>
              <a:rPr kumimoji="1" lang="en-US" altLang="ja-JP" sz="3200" dirty="0" smtClean="0"/>
              <a:t>104</a:t>
            </a:r>
            <a:r>
              <a:rPr kumimoji="1" lang="ja-JP" altLang="en-US" sz="3200" dirty="0" smtClean="0"/>
              <a:t>　四番目の取付とリード線折り曲げ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  <p:cxnSp>
        <p:nvCxnSpPr>
          <p:cNvPr id="5" name="直線矢印コネクタ 4"/>
          <p:cNvCxnSpPr/>
          <p:nvPr/>
        </p:nvCxnSpPr>
        <p:spPr>
          <a:xfrm flipH="1">
            <a:off x="4211960" y="1124744"/>
            <a:ext cx="2088232" cy="3168352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800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半田付け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2848163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⑤　電解コンデンサー　</a:t>
            </a:r>
            <a:r>
              <a:rPr kumimoji="1" lang="en-US" altLang="ja-JP" sz="3200" dirty="0" smtClean="0"/>
              <a:t>220μ</a:t>
            </a:r>
            <a:r>
              <a:rPr kumimoji="1" lang="ja-JP" altLang="en-US" sz="3200" dirty="0" smtClean="0"/>
              <a:t>Ｆの取付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/>
              <a:t>電解コンデンサーに</a:t>
            </a:r>
            <a:r>
              <a:rPr lang="ja-JP" altLang="en-US" sz="3200" dirty="0" smtClean="0"/>
              <a:t>は極性が有ります。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＋</a:t>
            </a:r>
            <a:r>
              <a:rPr lang="en-US" altLang="ja-JP" sz="3200" dirty="0" smtClean="0"/>
              <a:t>/</a:t>
            </a:r>
            <a:r>
              <a:rPr lang="ja-JP" altLang="en-US" sz="3200" dirty="0" smtClean="0"/>
              <a:t>－ を間違えないよう、注意してください！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753613" cy="4315210"/>
          </a:xfrm>
        </p:spPr>
      </p:pic>
      <p:cxnSp>
        <p:nvCxnSpPr>
          <p:cNvPr id="5" name="直線矢印コネクタ 4"/>
          <p:cNvCxnSpPr/>
          <p:nvPr/>
        </p:nvCxnSpPr>
        <p:spPr>
          <a:xfrm>
            <a:off x="1619672" y="1772816"/>
            <a:ext cx="2880320" cy="2304256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79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リード線折り曲げ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65373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⑥　スピーカーのリード線を取付け</a:t>
            </a:r>
            <a:r>
              <a:rPr lang="ja-JP" altLang="en-US" sz="3200" dirty="0" smtClean="0"/>
              <a:t>ます。　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＋赤色　　　　　－黒色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cxnSp>
        <p:nvCxnSpPr>
          <p:cNvPr id="5" name="直線矢印コネクタ 4"/>
          <p:cNvCxnSpPr/>
          <p:nvPr/>
        </p:nvCxnSpPr>
        <p:spPr>
          <a:xfrm>
            <a:off x="3419872" y="1484784"/>
            <a:ext cx="1656184" cy="2592288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>
            <a:off x="5220072" y="1484784"/>
            <a:ext cx="1008112" cy="3168352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69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半田付けします。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61052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⑦　電池ボックスのリードを取付け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/>
              <a:t>半田付け</a:t>
            </a:r>
            <a:r>
              <a:rPr lang="ja-JP" altLang="en-US" sz="3200" dirty="0" smtClean="0"/>
              <a:t>します。　－　黒色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cxnSp>
        <p:nvCxnSpPr>
          <p:cNvPr id="5" name="直線矢印コネクタ 4"/>
          <p:cNvCxnSpPr/>
          <p:nvPr/>
        </p:nvCxnSpPr>
        <p:spPr>
          <a:xfrm flipH="1">
            <a:off x="5364088" y="1268760"/>
            <a:ext cx="576064" cy="1800200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1403648" y="3789040"/>
            <a:ext cx="936104" cy="792088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55576" y="458112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＋　赤色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50947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電池ボックスのリード線取付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 smtClean="0"/>
              <a:t>＋　赤色　　　　－　黒色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cxnSp>
        <p:nvCxnSpPr>
          <p:cNvPr id="6" name="直線矢印コネクタ 5"/>
          <p:cNvCxnSpPr/>
          <p:nvPr/>
        </p:nvCxnSpPr>
        <p:spPr>
          <a:xfrm flipH="1">
            <a:off x="4572000" y="1340768"/>
            <a:ext cx="1368152" cy="1368152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3203848" y="1340768"/>
            <a:ext cx="2052228" cy="3312368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116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バリコン・ボリューム等の調節つまみ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2580"/>
            <a:ext cx="6624736" cy="5093750"/>
          </a:xfrm>
        </p:spPr>
      </p:pic>
    </p:spTree>
    <p:extLst>
      <p:ext uri="{BB962C8B-B14F-4D97-AF65-F5344CB8AC3E}">
        <p14:creationId xmlns:p14="http://schemas.microsoft.com/office/powerpoint/2010/main" val="23725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FM/AM</a:t>
            </a:r>
            <a:r>
              <a:rPr kumimoji="1" lang="ja-JP" altLang="en-US" sz="3600" dirty="0" smtClean="0"/>
              <a:t>切替レバー・止ねじ・軸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0200"/>
            <a:ext cx="6840759" cy="5130569"/>
          </a:xfrm>
        </p:spPr>
      </p:pic>
      <p:cxnSp>
        <p:nvCxnSpPr>
          <p:cNvPr id="6" name="直線矢印コネクタ 5"/>
          <p:cNvCxnSpPr/>
          <p:nvPr/>
        </p:nvCxnSpPr>
        <p:spPr>
          <a:xfrm>
            <a:off x="2051720" y="1628800"/>
            <a:ext cx="1296144" cy="2664296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3995936" y="1628800"/>
            <a:ext cx="1944216" cy="1728192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6444208" y="1628800"/>
            <a:ext cx="864096" cy="1872208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135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2" y="344633"/>
            <a:ext cx="8168012" cy="6340499"/>
          </a:xfrm>
        </p:spPr>
      </p:pic>
    </p:spTree>
    <p:extLst>
      <p:ext uri="{BB962C8B-B14F-4D97-AF65-F5344CB8AC3E}">
        <p14:creationId xmlns:p14="http://schemas.microsoft.com/office/powerpoint/2010/main" val="4165791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FM/AM</a:t>
            </a:r>
            <a:r>
              <a:rPr kumimoji="1" lang="ja-JP" altLang="en-US" sz="3600" dirty="0" smtClean="0"/>
              <a:t>切替レバーと軸を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ja-JP" altLang="en-US" sz="3600" dirty="0" smtClean="0"/>
              <a:t>止ねじで固定します。</a:t>
            </a:r>
            <a:endParaRPr kumimoji="1" lang="ja-JP" altLang="en-US" sz="36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8232181" cy="4721598"/>
          </a:xfrm>
        </p:spPr>
      </p:pic>
    </p:spTree>
    <p:extLst>
      <p:ext uri="{BB962C8B-B14F-4D97-AF65-F5344CB8AC3E}">
        <p14:creationId xmlns:p14="http://schemas.microsoft.com/office/powerpoint/2010/main" val="2700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FM</a:t>
            </a:r>
            <a:r>
              <a:rPr kumimoji="1" lang="ja-JP" altLang="en-US" dirty="0" smtClean="0"/>
              <a:t>側切替位置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754981"/>
            <a:ext cx="7708900" cy="4216400"/>
          </a:xfrm>
        </p:spPr>
      </p:pic>
    </p:spTree>
    <p:extLst>
      <p:ext uri="{BB962C8B-B14F-4D97-AF65-F5344CB8AC3E}">
        <p14:creationId xmlns:p14="http://schemas.microsoft.com/office/powerpoint/2010/main" val="1593758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AM</a:t>
            </a:r>
            <a:r>
              <a:rPr kumimoji="1" lang="ja-JP" altLang="en-US" sz="3600" dirty="0" smtClean="0"/>
              <a:t>側切替位置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102600" cy="4368800"/>
          </a:xfrm>
        </p:spPr>
      </p:pic>
    </p:spTree>
    <p:extLst>
      <p:ext uri="{BB962C8B-B14F-4D97-AF65-F5344CB8AC3E}">
        <p14:creationId xmlns:p14="http://schemas.microsoft.com/office/powerpoint/2010/main" val="226322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ボリューム軸の取付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2400" b="1" dirty="0"/>
              <a:t>軸</a:t>
            </a:r>
            <a:r>
              <a:rPr lang="ja-JP" altLang="en-US" sz="2400" b="1" dirty="0" smtClean="0"/>
              <a:t>をボリューム中央にはめ込み止ねじで固定します。</a:t>
            </a:r>
            <a:endParaRPr kumimoji="1" lang="ja-JP" altLang="en-US" sz="36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67680"/>
            <a:ext cx="7632848" cy="4797790"/>
          </a:xfrm>
        </p:spPr>
      </p:pic>
    </p:spTree>
    <p:extLst>
      <p:ext uri="{BB962C8B-B14F-4D97-AF65-F5344CB8AC3E}">
        <p14:creationId xmlns:p14="http://schemas.microsoft.com/office/powerpoint/2010/main" val="2901027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 smtClean="0"/>
              <a:t>バリコンの軸を取付けます。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6" y="1600200"/>
            <a:ext cx="8023867" cy="4525963"/>
          </a:xfrm>
        </p:spPr>
      </p:pic>
    </p:spTree>
    <p:extLst>
      <p:ext uri="{BB962C8B-B14F-4D97-AF65-F5344CB8AC3E}">
        <p14:creationId xmlns:p14="http://schemas.microsoft.com/office/powerpoint/2010/main" val="427035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アンテナ線と電池ボックスを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/>
              <a:t>プラケース</a:t>
            </a:r>
            <a:r>
              <a:rPr lang="ja-JP" altLang="en-US" sz="3200" dirty="0" smtClean="0"/>
              <a:t>の底穴に通します。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596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プラケースへはめ込み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481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スピーカーと基板の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/>
              <a:t>プラケースへ</a:t>
            </a:r>
            <a:r>
              <a:rPr lang="ja-JP" altLang="en-US" sz="3200" dirty="0" smtClean="0"/>
              <a:t>のはめ込み</a:t>
            </a:r>
            <a:endParaRPr kumimoji="1" lang="ja-JP" altLang="en-US" sz="32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15114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紙ケースの軸穴・スピーカー穴を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3600" dirty="0"/>
              <a:t>カッターを</a:t>
            </a:r>
            <a:r>
              <a:rPr lang="ja-JP" altLang="en-US" sz="3600" dirty="0" smtClean="0"/>
              <a:t>使って切り抜きます。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81981"/>
            <a:ext cx="8128000" cy="3962400"/>
          </a:xfrm>
        </p:spPr>
      </p:pic>
    </p:spTree>
    <p:extLst>
      <p:ext uri="{BB962C8B-B14F-4D97-AF65-F5344CB8AC3E}">
        <p14:creationId xmlns:p14="http://schemas.microsoft.com/office/powerpoint/2010/main" val="5686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手を切らないように注意して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/>
              <a:t>切り抜いて</a:t>
            </a:r>
            <a:r>
              <a:rPr lang="ja-JP" altLang="en-US" sz="3200" dirty="0" smtClean="0"/>
              <a:t>下さい</a:t>
            </a:r>
            <a:r>
              <a:rPr lang="ja-JP" altLang="en-US" sz="3200" dirty="0"/>
              <a:t>。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2" y="1600200"/>
            <a:ext cx="7935935" cy="4525963"/>
          </a:xfrm>
        </p:spPr>
      </p:pic>
    </p:spTree>
    <p:extLst>
      <p:ext uri="{BB962C8B-B14F-4D97-AF65-F5344CB8AC3E}">
        <p14:creationId xmlns:p14="http://schemas.microsoft.com/office/powerpoint/2010/main" val="1894606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b="1" dirty="0" smtClean="0"/>
              <a:t>半田付けにかかる前に基板面をよく見て、</a:t>
            </a:r>
            <a:r>
              <a:rPr lang="ja-JP" altLang="en-US" sz="3200" b="1" dirty="0" smtClean="0"/>
              <a:t>どこに部品を取り付けるか確認しておいてください。</a:t>
            </a:r>
            <a:endParaRPr kumimoji="1" lang="ja-JP" altLang="en-US" sz="32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4" y="1412776"/>
            <a:ext cx="7769748" cy="5183880"/>
          </a:xfrm>
        </p:spPr>
      </p:pic>
    </p:spTree>
    <p:extLst>
      <p:ext uri="{BB962C8B-B14F-4D97-AF65-F5344CB8AC3E}">
        <p14:creationId xmlns:p14="http://schemas.microsoft.com/office/powerpoint/2010/main" val="4149232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穴明けは５か所です。</a:t>
            </a:r>
            <a:endParaRPr kumimoji="1" lang="ja-JP" altLang="en-US" sz="36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24984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ＬＥＤランプを直角に起こします。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cxnSp>
        <p:nvCxnSpPr>
          <p:cNvPr id="6" name="直線矢印コネクタ 5"/>
          <p:cNvCxnSpPr/>
          <p:nvPr/>
        </p:nvCxnSpPr>
        <p:spPr>
          <a:xfrm>
            <a:off x="3203848" y="1196752"/>
            <a:ext cx="1440160" cy="2016224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6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基板を組み込んだプラケースを箱に入れます。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/>
              <a:t>電池ボックス</a:t>
            </a:r>
            <a:r>
              <a:rPr lang="ja-JP" altLang="en-US" sz="3200" dirty="0" smtClean="0"/>
              <a:t>に単３電池を入れて蓋をして下さい。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176154" cy="4525963"/>
          </a:xfrm>
        </p:spPr>
      </p:pic>
    </p:spTree>
    <p:extLst>
      <p:ext uri="{BB962C8B-B14F-4D97-AF65-F5344CB8AC3E}">
        <p14:creationId xmlns:p14="http://schemas.microsoft.com/office/powerpoint/2010/main" val="9217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パイロットランプや調整軸が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穴から出ていますか？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04181"/>
            <a:ext cx="8128000" cy="4318000"/>
          </a:xfrm>
        </p:spPr>
      </p:pic>
    </p:spTree>
    <p:extLst>
      <p:ext uri="{BB962C8B-B14F-4D97-AF65-F5344CB8AC3E}">
        <p14:creationId xmlns:p14="http://schemas.microsoft.com/office/powerpoint/2010/main" val="1789821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軸につまみをはめ込みます。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/>
              <a:t>これ</a:t>
            </a:r>
            <a:r>
              <a:rPr lang="ja-JP" altLang="en-US" sz="3200" dirty="0" smtClean="0"/>
              <a:t>で出来上がりです。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1" y="1600200"/>
            <a:ext cx="8081797" cy="4525963"/>
          </a:xfrm>
        </p:spPr>
      </p:pic>
    </p:spTree>
    <p:extLst>
      <p:ext uri="{BB962C8B-B14F-4D97-AF65-F5344CB8AC3E}">
        <p14:creationId xmlns:p14="http://schemas.microsoft.com/office/powerpoint/2010/main" val="1803737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ラジオを受信してみましょう！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FM/AM</a:t>
            </a:r>
            <a:r>
              <a:rPr lang="ja-JP" altLang="en-US" dirty="0" smtClean="0"/>
              <a:t>切替スイッチを</a:t>
            </a:r>
            <a:r>
              <a:rPr lang="en-US" altLang="ja-JP" dirty="0" smtClean="0"/>
              <a:t>FM</a:t>
            </a:r>
            <a:r>
              <a:rPr lang="ja-JP" altLang="en-US" dirty="0" smtClean="0"/>
              <a:t>にします。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ボリュームを右に回して電源を入れます。</a:t>
            </a:r>
            <a:endParaRPr kumimoji="1" lang="en-US" altLang="ja-JP" dirty="0" smtClean="0"/>
          </a:p>
          <a:p>
            <a:r>
              <a:rPr lang="ja-JP" altLang="en-US" dirty="0"/>
              <a:t>ボリューム</a:t>
            </a:r>
            <a:r>
              <a:rPr lang="ja-JP" altLang="en-US" dirty="0" smtClean="0"/>
              <a:t>を</a:t>
            </a:r>
            <a:r>
              <a:rPr lang="ja-JP" altLang="en-US" dirty="0"/>
              <a:t>さらに回す</a:t>
            </a:r>
            <a:r>
              <a:rPr lang="ja-JP" altLang="en-US" dirty="0" smtClean="0"/>
              <a:t>と、サーとノイズが聞こえます。</a:t>
            </a:r>
            <a:endParaRPr lang="en-US" altLang="ja-JP" dirty="0" smtClean="0"/>
          </a:p>
          <a:p>
            <a:r>
              <a:rPr kumimoji="1" lang="ja-JP" altLang="en-US" dirty="0"/>
              <a:t>バリコン</a:t>
            </a:r>
            <a:r>
              <a:rPr kumimoji="1" lang="ja-JP" altLang="en-US" dirty="0" smtClean="0"/>
              <a:t>を回してラジオ電波を捕まえます。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36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kumimoji="1" lang="ja-JP" altLang="en-US" dirty="0" smtClean="0"/>
              <a:t>お疲れ様でした！！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続いて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おも</a:t>
            </a:r>
            <a:r>
              <a:rPr lang="ja-JP" altLang="en-US" dirty="0" err="1" smtClean="0"/>
              <a:t>しろ</a:t>
            </a:r>
            <a:r>
              <a:rPr lang="ja-JP" altLang="en-US" dirty="0" smtClean="0"/>
              <a:t>電波教室の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ビデオ</a:t>
            </a:r>
            <a:r>
              <a:rPr lang="ja-JP" altLang="en-US" dirty="0" smtClean="0"/>
              <a:t>を見てくださいね。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54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部品取付面です。</a:t>
            </a:r>
            <a:endParaRPr kumimoji="1" lang="ja-JP" altLang="en-US" sz="36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704538" cy="4758291"/>
          </a:xfrm>
        </p:spPr>
      </p:pic>
    </p:spTree>
    <p:extLst>
      <p:ext uri="{BB962C8B-B14F-4D97-AF65-F5344CB8AC3E}">
        <p14:creationId xmlns:p14="http://schemas.microsoft.com/office/powerpoint/2010/main" val="1781197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半田付け面です。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3600" dirty="0" smtClean="0"/>
              <a:t>ボリュームとバリコンのシャフトは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左側</a:t>
            </a:r>
            <a:r>
              <a:rPr lang="ja-JP" altLang="en-US" sz="3600" dirty="0"/>
              <a:t>一杯</a:t>
            </a:r>
            <a:r>
              <a:rPr lang="ja-JP" altLang="en-US" sz="3600" dirty="0" smtClean="0"/>
              <a:t>まで回しておきます。</a:t>
            </a:r>
            <a:endParaRPr kumimoji="1" lang="ja-JP" altLang="en-US" sz="36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8496944" cy="4108851"/>
          </a:xfrm>
        </p:spPr>
      </p:pic>
      <p:cxnSp>
        <p:nvCxnSpPr>
          <p:cNvPr id="4" name="直線矢印コネクタ 3"/>
          <p:cNvCxnSpPr/>
          <p:nvPr/>
        </p:nvCxnSpPr>
        <p:spPr>
          <a:xfrm>
            <a:off x="2627784" y="1124744"/>
            <a:ext cx="1008112" cy="3456384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4644008" y="1052736"/>
            <a:ext cx="3024336" cy="3024336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730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>
          <a:solidFill>
            <a:srgbClr val="92D05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546</Words>
  <Application>Microsoft Office PowerPoint</Application>
  <PresentationFormat>画面に合わせる (4:3)</PresentationFormat>
  <Paragraphs>142</Paragraphs>
  <Slides>76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76</vt:i4>
      </vt:variant>
    </vt:vector>
  </HeadingPairs>
  <TitlesOfParts>
    <vt:vector size="78" baseType="lpstr">
      <vt:lpstr>Office ​​テーマ</vt:lpstr>
      <vt:lpstr>標準デザイン</vt:lpstr>
      <vt:lpstr>第１６回ファミリー電波教室</vt:lpstr>
      <vt:lpstr>AM/FMラジオの製作</vt:lpstr>
      <vt:lpstr>ラジオキット　部品はこの中に</vt:lpstr>
      <vt:lpstr>説明書や部品が入っています。</vt:lpstr>
      <vt:lpstr>部品と工具を確認しましょう</vt:lpstr>
      <vt:lpstr>PowerPoint プレゼンテーション</vt:lpstr>
      <vt:lpstr>半田付けにかかる前に基板面をよく見て、どこに部品を取り付けるか確認しておいてください。</vt:lpstr>
      <vt:lpstr>部品取付面です。</vt:lpstr>
      <vt:lpstr>半田付け面です。 ボリュームとバリコンのシャフトは 左側一杯まで回しておきます。</vt:lpstr>
      <vt:lpstr>PowerPoint プレゼンテーション</vt:lpstr>
      <vt:lpstr>半田付けする部品をグループ化しておきます</vt:lpstr>
      <vt:lpstr>半田ごての電源を入れましょう。 半田付けの要領は説明書に書いてありますが、先ず半田付けする金属を、こてで熱しておき、そこに糸半田の先を持って行って溶かすことです。</vt:lpstr>
      <vt:lpstr>はんだってなんだ？</vt:lpstr>
      <vt:lpstr>はんだづけの道具</vt:lpstr>
      <vt:lpstr>はんだづけとは？</vt:lpstr>
      <vt:lpstr>はんだづけの方法</vt:lpstr>
      <vt:lpstr>できあがりのかたち</vt:lpstr>
      <vt:lpstr>部品の足を切る</vt:lpstr>
      <vt:lpstr>ちゅうい　　　　　　　　　　　　　 注意！　やくそく</vt:lpstr>
      <vt:lpstr>ていこう　　　　　　　　　　　　　　　　　　　　　　　　　　　 抵抗のカラーコードの意味</vt:lpstr>
      <vt:lpstr>ていこう　　　　　　　　　　　　　　　　　　　　　　　　　　　　　　 抵抗のカラーコードの仕組み</vt:lpstr>
      <vt:lpstr>部品は順番に取り付けて行きましょう ①　抵抗器のホーミング</vt:lpstr>
      <vt:lpstr>①　抵抗器10KΩ　の挿入</vt:lpstr>
      <vt:lpstr>穴から出てきたリード線を 基板にそわせて折り曲げます。</vt:lpstr>
      <vt:lpstr>リード線と基板を半田ごてを当てて加熱しておき そこに糸半田の先を付けて溶かします。</vt:lpstr>
      <vt:lpstr>リード線のもう一方も同じように 半田付けします。</vt:lpstr>
      <vt:lpstr>リード線の余分な部分をニッパーで切り落とします。</vt:lpstr>
      <vt:lpstr>セラミックコンデンサーのフォーミング 取付穴と合うように整形します。</vt:lpstr>
      <vt:lpstr>②　202 の表示のあるセラミックコンデンサーを 基板に取り付けます。</vt:lpstr>
      <vt:lpstr>裏返してリード線を折り曲げます。</vt:lpstr>
      <vt:lpstr>外側のリード線を半田付けします。</vt:lpstr>
      <vt:lpstr>内側も半田付けします。</vt:lpstr>
      <vt:lpstr>余分なリード線を切り落とします。</vt:lpstr>
      <vt:lpstr>③　103 の表示のあるセラミックコンデンサーを 所定の場所に挿入し</vt:lpstr>
      <vt:lpstr>リード線を折り曲げ</vt:lpstr>
      <vt:lpstr>半田付けします。</vt:lpstr>
      <vt:lpstr>余分なリード線を切り落とします。</vt:lpstr>
      <vt:lpstr>④104 の表示のあるセラミックコンデンサーを 外側から順番に取付け半田付けします。</vt:lpstr>
      <vt:lpstr>リード線折り曲げ</vt:lpstr>
      <vt:lpstr>半田付け・リード切断</vt:lpstr>
      <vt:lpstr>④　104 　二番目の取付</vt:lpstr>
      <vt:lpstr>104  二番目のリード線折り曲げ</vt:lpstr>
      <vt:lpstr>半田付け</vt:lpstr>
      <vt:lpstr>④　104  三番目の取付</vt:lpstr>
      <vt:lpstr>三番目のリード折り曲げ</vt:lpstr>
      <vt:lpstr>半田付け</vt:lpstr>
      <vt:lpstr>半田付け</vt:lpstr>
      <vt:lpstr>リード切断</vt:lpstr>
      <vt:lpstr>リード線切断</vt:lpstr>
      <vt:lpstr>④　104　四番目の取付とリード線折り曲げ</vt:lpstr>
      <vt:lpstr>半田付け</vt:lpstr>
      <vt:lpstr>⑤　電解コンデンサー　220μＦの取付 電解コンデンサーには極性が有ります。 ＋/－ を間違えないよう、注意してください！</vt:lpstr>
      <vt:lpstr>リード線折り曲げ</vt:lpstr>
      <vt:lpstr>⑥　スピーカーのリード線を取付けます。　 ＋赤色　　　　　－黒色</vt:lpstr>
      <vt:lpstr>半田付けします。</vt:lpstr>
      <vt:lpstr>⑦　電池ボックスのリードを取付け 半田付けします。　－　黒色</vt:lpstr>
      <vt:lpstr>電池ボックスのリード線取付 ＋　赤色　　　　－　黒色</vt:lpstr>
      <vt:lpstr>バリコン・ボリューム等の調節つまみ</vt:lpstr>
      <vt:lpstr>FM/AM切替レバー・止ねじ・軸</vt:lpstr>
      <vt:lpstr>FM/AM切替レバーと軸を 止ねじで固定します。</vt:lpstr>
      <vt:lpstr>FM側切替位置</vt:lpstr>
      <vt:lpstr>AM側切替位置</vt:lpstr>
      <vt:lpstr>ボリューム軸の取付 軸をボリューム中央にはめ込み止ねじで固定します。</vt:lpstr>
      <vt:lpstr>バリコンの軸を取付けます。</vt:lpstr>
      <vt:lpstr>アンテナ線と電池ボックスを プラケースの底穴に通します。</vt:lpstr>
      <vt:lpstr>プラケースへはめ込み</vt:lpstr>
      <vt:lpstr>スピーカーと基板の プラケースへのはめ込み</vt:lpstr>
      <vt:lpstr>紙ケースの軸穴・スピーカー穴を カッターを使って切り抜きます。</vt:lpstr>
      <vt:lpstr>手を切らないように注意して 切り抜いて下さい。</vt:lpstr>
      <vt:lpstr>穴明けは５か所です。</vt:lpstr>
      <vt:lpstr>ＬＥＤランプを直角に起こします。</vt:lpstr>
      <vt:lpstr>基板を組み込んだプラケースを箱に入れます。 電池ボックスに単３電池を入れて蓋をして下さい。</vt:lpstr>
      <vt:lpstr>パイロットランプや調整軸が 穴から出ていますか？</vt:lpstr>
      <vt:lpstr>軸につまみをはめ込みます。 これで出来上がりです。</vt:lpstr>
      <vt:lpstr>ラジオを受信してみましょう！</vt:lpstr>
      <vt:lpstr>お疲れ様でした！！  続いて  おもしろ電波教室の ビデオを見てくださいね。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ＡＭ／ＦＭラジオの製作</dc:title>
  <dc:creator>Tadashi Eguchi</dc:creator>
  <cp:lastModifiedBy>Tadashi Eguchi</cp:lastModifiedBy>
  <cp:revision>53</cp:revision>
  <dcterms:created xsi:type="dcterms:W3CDTF">2015-08-05T13:49:59Z</dcterms:created>
  <dcterms:modified xsi:type="dcterms:W3CDTF">2017-08-08T13:05:50Z</dcterms:modified>
</cp:coreProperties>
</file>